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7"/>
  </p:notesMasterIdLst>
  <p:handoutMasterIdLst>
    <p:handoutMasterId r:id="rId58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300" r:id="rId24"/>
    <p:sldId id="264" r:id="rId25"/>
    <p:sldId id="287" r:id="rId26"/>
    <p:sldId id="293" r:id="rId27"/>
    <p:sldId id="302" r:id="rId28"/>
    <p:sldId id="288" r:id="rId29"/>
    <p:sldId id="301" r:id="rId30"/>
    <p:sldId id="286" r:id="rId31"/>
    <p:sldId id="291" r:id="rId32"/>
    <p:sldId id="289" r:id="rId33"/>
    <p:sldId id="270" r:id="rId34"/>
    <p:sldId id="303" r:id="rId35"/>
    <p:sldId id="261" r:id="rId36"/>
    <p:sldId id="277" r:id="rId37"/>
    <p:sldId id="292" r:id="rId38"/>
    <p:sldId id="304" r:id="rId39"/>
    <p:sldId id="305" r:id="rId40"/>
    <p:sldId id="306" r:id="rId41"/>
    <p:sldId id="307" r:id="rId42"/>
    <p:sldId id="310" r:id="rId43"/>
    <p:sldId id="311" r:id="rId44"/>
    <p:sldId id="312" r:id="rId45"/>
    <p:sldId id="308" r:id="rId46"/>
    <p:sldId id="276" r:id="rId47"/>
    <p:sldId id="313" r:id="rId48"/>
    <p:sldId id="314" r:id="rId49"/>
    <p:sldId id="315" r:id="rId50"/>
    <p:sldId id="273" r:id="rId51"/>
    <p:sldId id="271" r:id="rId52"/>
    <p:sldId id="274" r:id="rId53"/>
    <p:sldId id="262" r:id="rId54"/>
    <p:sldId id="263" r:id="rId55"/>
    <p:sldId id="265" r:id="rId56"/>
  </p:sldIdLst>
  <p:sldSz cx="9144000" cy="5143500" type="screen16x9"/>
  <p:notesSz cx="6797675" cy="9926638"/>
  <p:custDataLst>
    <p:tags r:id="rId5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>
      <p:cViewPr varScale="1">
        <p:scale>
          <a:sx n="152" d="100"/>
          <a:sy n="152" d="100"/>
        </p:scale>
        <p:origin x="27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02.06.2024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02.06.2024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19.03.2024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Kasten 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Backups auf </a:t>
                      </a:r>
                      <a:r>
                        <a:rPr lang="de-CH" sz="1200" dirty="0" err="1"/>
                        <a:t>nfs</a:t>
                      </a:r>
                      <a:r>
                        <a:rPr lang="de-CH" sz="1200" dirty="0"/>
                        <a:t>-Shares schreiben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Patroni</a:t>
                      </a:r>
                      <a:r>
                        <a:rPr lang="de-CH" sz="1200" dirty="0"/>
                        <a:t> wird monolithisch.</a:t>
                      </a:r>
                    </a:p>
                    <a:p>
                      <a:r>
                        <a:rPr lang="de-CH" sz="1200" dirty="0"/>
                        <a:t>Daher</a:t>
                      </a:r>
                      <a:r>
                        <a:rPr lang="de-CH" sz="1200" baseline="0" dirty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Streichen was</a:t>
                      </a:r>
                      <a:r>
                        <a:rPr lang="de-CH" sz="1200" baseline="0" dirty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  <a:p>
            <a:r>
              <a:rPr lang="de-CH" dirty="0" err="1"/>
              <a:t>Scope</a:t>
            </a:r>
            <a:endParaRPr lang="de-CH" dirty="0"/>
          </a:p>
          <a:p>
            <a:r>
              <a:rPr lang="de-CH" dirty="0"/>
              <a:t>Anforderungen</a:t>
            </a:r>
          </a:p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  <a:p>
            <a:r>
              <a:rPr lang="de-CH" dirty="0"/>
              <a:t>Vorauswahl 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/>
              <a:t>Evaluationsplattformen</a:t>
            </a:r>
          </a:p>
          <a:p>
            <a:r>
              <a:rPr lang="de-CH" dirty="0"/>
              <a:t>Lösungsvergleich</a:t>
            </a:r>
          </a:p>
          <a:p>
            <a:r>
              <a:rPr lang="de-CH" dirty="0"/>
              <a:t>Auswertung – Nutzwert-Analyse</a:t>
            </a:r>
          </a:p>
          <a:p>
            <a:r>
              <a:rPr lang="de-CH" dirty="0"/>
              <a:t>Auswertung – Kosten-Nutzen</a:t>
            </a:r>
          </a:p>
          <a:p>
            <a:r>
              <a:rPr lang="de-CH" dirty="0"/>
              <a:t>Entscheid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</a:t>
            </a:r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  <a:p>
            <a:r>
              <a:rPr lang="de-CH" dirty="0"/>
              <a:t>Das KSGR und seine IT</a:t>
            </a:r>
          </a:p>
          <a:p>
            <a:r>
              <a:rPr lang="de-CH" dirty="0"/>
              <a:t>Ausgangslage</a:t>
            </a:r>
          </a:p>
          <a:p>
            <a:r>
              <a:rPr lang="de-CH" dirty="0"/>
              <a:t>Abhängigkeiten</a:t>
            </a:r>
          </a:p>
          <a:p>
            <a:r>
              <a:rPr lang="de-CH" dirty="0"/>
              <a:t>Abgrenzungen</a:t>
            </a:r>
          </a:p>
          <a:p>
            <a:r>
              <a:rPr lang="de-CH" dirty="0"/>
              <a:t>Gegebene Systeme</a:t>
            </a:r>
          </a:p>
          <a:p>
            <a:r>
              <a:rPr lang="de-CH" dirty="0"/>
              <a:t>Zieldefinition</a:t>
            </a:r>
          </a:p>
          <a:p>
            <a:r>
              <a:rPr lang="de-CH" dirty="0"/>
              <a:t>Projektmanagement</a:t>
            </a:r>
          </a:p>
          <a:p>
            <a:r>
              <a:rPr lang="de-CH" dirty="0"/>
              <a:t>Risikomanagement</a:t>
            </a:r>
          </a:p>
          <a:p>
            <a:r>
              <a:rPr lang="de-CH" dirty="0"/>
              <a:t>Risikomatrizen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 Berechnen</a:t>
            </a:r>
            <a:endParaRPr lang="en-US" dirty="0"/>
          </a:p>
          <a:p>
            <a:r>
              <a:rPr lang="de-CH" dirty="0"/>
              <a:t>AUTOVACUUM </a:t>
            </a:r>
            <a:r>
              <a:rPr lang="de-CH" dirty="0" smtClean="0"/>
              <a:t>Berechnen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</a:t>
            </a:r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Maintenance-Tool – Demo</a:t>
            </a:r>
          </a:p>
        </p:txBody>
      </p:sp>
    </p:spTree>
    <p:extLst>
      <p:ext uri="{BB962C8B-B14F-4D97-AF65-F5344CB8AC3E}">
        <p14:creationId xmlns:p14="http://schemas.microsoft.com/office/powerpoint/2010/main" val="315447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79388" y="1838489"/>
            <a:ext cx="4464050" cy="211422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C584EF-FDC9-6CCE-68E9-F59DD2D546A3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3"/>
          <a:stretch>
            <a:fillRect/>
          </a:stretch>
        </p:blipFill>
        <p:spPr>
          <a:xfrm>
            <a:off x="4554251" y="1907118"/>
            <a:ext cx="4572000" cy="1977335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</a:p>
          <a:p>
            <a:r>
              <a:rPr lang="de-CH" dirty="0" smtClean="0">
                <a:cs typeface="Arial"/>
              </a:rPr>
              <a:t>Projektcontrolling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Nicht erreichte Ziele</a:t>
            </a:r>
          </a:p>
        </p:txBody>
      </p:sp>
    </p:spTree>
    <p:extLst>
      <p:ext uri="{BB962C8B-B14F-4D97-AF65-F5344CB8AC3E}">
        <p14:creationId xmlns:p14="http://schemas.microsoft.com/office/powerpoint/2010/main" val="25526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</a:t>
            </a:r>
            <a:r>
              <a:rPr lang="de-CH" dirty="0" smtClean="0">
                <a:cs typeface="Arial"/>
              </a:rPr>
              <a:t>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</a:t>
            </a:r>
            <a:r>
              <a:rPr lang="de-CH" dirty="0"/>
              <a:t>Projektcontrolling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aufbauen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 smtClean="0"/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Erkenntnisse</a:t>
            </a:r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</a:t>
            </a:r>
            <a:r>
              <a:rPr lang="de-CH" smtClean="0"/>
              <a:t>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Abhängigkeiten</a:t>
            </a:r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Produkt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HPE 3PAR 8450 SAN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VMware® </a:t>
                      </a:r>
                      <a:r>
                        <a:rPr lang="de-CH" sz="1300" dirty="0" err="1"/>
                        <a:t>vSphere</a:t>
                      </a:r>
                      <a:r>
                        <a:rPr lang="de-CH" sz="1300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Backupsystem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VEEAM Backup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Provisioning</a:t>
                      </a:r>
                      <a:r>
                        <a:rPr lang="de-CH" sz="1300" dirty="0"/>
                        <a:t> / </a:t>
                      </a:r>
                      <a:r>
                        <a:rPr lang="de-CH" sz="1300" dirty="0" err="1"/>
                        <a:t>Lifecycle</a:t>
                      </a:r>
                      <a:r>
                        <a:rPr lang="de-CH" sz="1300" dirty="0"/>
                        <a:t>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Foreman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 Linux-Distribution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 Linux-Distributionen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Rocky Linux, Oracle Linux, RHEL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Paessler</a:t>
                      </a:r>
                      <a:r>
                        <a:rPr lang="de-CH" sz="1300" dirty="0"/>
                        <a:t> Router Traffic </a:t>
                      </a:r>
                      <a:r>
                        <a:rPr lang="de-CH" sz="1300" dirty="0" err="1"/>
                        <a:t>Grapher</a:t>
                      </a:r>
                      <a:r>
                        <a:rPr lang="de-CH" sz="1300" dirty="0"/>
                        <a:t> (PRTG)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Container-Plattform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Kubernetes</a:t>
                      </a:r>
                      <a:r>
                        <a:rPr lang="de-CH" sz="1300" dirty="0"/>
                        <a:t> (k8s)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/>
                        <a:t>Infrastructure as code (</a:t>
                      </a:r>
                      <a:r>
                        <a:rPr lang="fr-FR" sz="1300" dirty="0" err="1"/>
                        <a:t>Iac</a:t>
                      </a:r>
                      <a:r>
                        <a:rPr lang="fr-FR" sz="1300" dirty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Ansible</a:t>
                      </a:r>
                      <a:r>
                        <a:rPr lang="de-CH" sz="1300" dirty="0"/>
                        <a:t> und Terraform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Log-Plattform / SIEM-System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In</a:t>
                      </a:r>
                      <a:r>
                        <a:rPr lang="de-CH" sz="1300" baseline="0" dirty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Usermanagement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Microsoft </a:t>
                      </a:r>
                      <a:r>
                        <a:rPr lang="de-CH" sz="1300" dirty="0" err="1"/>
                        <a:t>Active</a:t>
                      </a:r>
                      <a:r>
                        <a:rPr lang="de-CH" sz="1300" dirty="0"/>
                        <a:t>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Gegebene Systeme</a:t>
            </a:r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1406</Words>
  <Application>Microsoft Office PowerPoint</Application>
  <PresentationFormat>Bildschirmpräsentation (16:9)</PresentationFormat>
  <Paragraphs>760</Paragraphs>
  <Slides>48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156</cp:revision>
  <dcterms:created xsi:type="dcterms:W3CDTF">2021-09-20T14:02:05Z</dcterms:created>
  <dcterms:modified xsi:type="dcterms:W3CDTF">2024-06-02T16:54:15Z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